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88" r:id="rId2"/>
    <p:sldId id="271" r:id="rId3"/>
    <p:sldId id="290" r:id="rId4"/>
    <p:sldId id="291" r:id="rId5"/>
    <p:sldId id="292" r:id="rId6"/>
    <p:sldId id="257" r:id="rId7"/>
    <p:sldId id="274" r:id="rId8"/>
    <p:sldId id="272" r:id="rId9"/>
    <p:sldId id="293" r:id="rId10"/>
    <p:sldId id="294" r:id="rId11"/>
    <p:sldId id="273" r:id="rId12"/>
    <p:sldId id="295" r:id="rId13"/>
    <p:sldId id="296" r:id="rId14"/>
    <p:sldId id="297" r:id="rId15"/>
    <p:sldId id="289" r:id="rId16"/>
    <p:sldId id="266" r:id="rId17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8CF2"/>
    <a:srgbClr val="4D4948"/>
    <a:srgbClr val="1D8A9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82" autoAdjust="0"/>
    <p:restoredTop sz="94660"/>
  </p:normalViewPr>
  <p:slideViewPr>
    <p:cSldViewPr>
      <p:cViewPr>
        <p:scale>
          <a:sx n="44" d="100"/>
          <a:sy n="44" d="100"/>
        </p:scale>
        <p:origin x="-1794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41C0E36-B7A8-475F-982D-201F2A8DD2D0}" type="datetimeFigureOut">
              <a:rPr lang="es-AR"/>
              <a:pPr>
                <a:defRPr/>
              </a:pPr>
              <a:t>13/10/2014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03854E2-92E0-4897-98F2-71F4B9E7A21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7 Conector recto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12 Conector recto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13 Elipse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7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220A0-0AE9-4139-BC9D-5B63BDCA9B7F}" type="datetimeFigureOut">
              <a:rPr lang="es-AR"/>
              <a:pPr>
                <a:defRPr/>
              </a:pPr>
              <a:t>13/10/2014</a:t>
            </a:fld>
            <a:endParaRPr lang="es-AR"/>
          </a:p>
        </p:txBody>
      </p:sp>
      <p:sp>
        <p:nvSpPr>
          <p:cNvPr id="8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AEA55-D8F5-4FEF-AC2C-AB1F74731F6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10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E956E-98B2-49FB-B7FD-8E172554C683}" type="datetimeFigureOut">
              <a:rPr lang="es-AR"/>
              <a:pPr>
                <a:defRPr/>
              </a:pPr>
              <a:t>13/10/2014</a:t>
            </a:fld>
            <a:endParaRPr lang="es-AR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D7297-8931-42B5-8BF1-7314AF5F06A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65F91-7787-40E9-AA04-3FDA1BFD67E7}" type="datetimeFigureOut">
              <a:rPr lang="es-AR"/>
              <a:pPr>
                <a:defRPr/>
              </a:pPr>
              <a:t>13/10/2014</a:t>
            </a:fld>
            <a:endParaRPr lang="es-AR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C5CAB-B60A-4ECD-A979-8E60DA43C5A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90CCC-CF75-4D89-8908-83C7D474ED6E}" type="datetimeFigureOut">
              <a:rPr lang="es-AR"/>
              <a:pPr>
                <a:defRPr/>
              </a:pPr>
              <a:t>13/10/2014</a:t>
            </a:fld>
            <a:endParaRPr lang="es-AR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2D1A6-5A14-48AE-AF43-4898127B051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6 Conector recto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933EE-1861-461F-B021-163459575368}" type="datetimeFigureOut">
              <a:rPr lang="es-AR"/>
              <a:pPr>
                <a:defRPr/>
              </a:pPr>
              <a:t>13/10/2014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31C94-4761-4D09-8E80-FCB630EA424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E0703-93CE-44BB-AEB6-8F059CE68356}" type="datetimeFigureOut">
              <a:rPr lang="es-AR"/>
              <a:pPr>
                <a:defRPr/>
              </a:pPr>
              <a:t>13/10/2014</a:t>
            </a:fld>
            <a:endParaRPr lang="es-AR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92AF-7238-45AF-B288-896C32DD014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9 Conector recto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16 Conector recto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14782-E29A-4995-A720-635694FE813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1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B93F3-D914-4A0D-9BFD-E39F0C47C46B}" type="datetimeFigureOut">
              <a:rPr lang="es-AR"/>
              <a:pPr>
                <a:defRPr/>
              </a:pPr>
              <a:t>13/10/2014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E7FE2-BAD6-4585-8A49-3C711E2DE9C2}" type="datetimeFigureOut">
              <a:rPr lang="es-AR"/>
              <a:pPr>
                <a:defRPr/>
              </a:pPr>
              <a:t>13/10/2014</a:t>
            </a:fld>
            <a:endParaRPr lang="es-AR"/>
          </a:p>
        </p:txBody>
      </p:sp>
      <p:sp>
        <p:nvSpPr>
          <p:cNvPr id="4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06D81-CBEE-4F05-95AE-EADEA079F8C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59B06-9433-4919-BC0B-E16441F733F0}" type="datetimeFigureOut">
              <a:rPr lang="es-AR"/>
              <a:pPr>
                <a:defRPr/>
              </a:pPr>
              <a:t>13/10/2014</a:t>
            </a:fld>
            <a:endParaRPr lang="es-AR"/>
          </a:p>
        </p:txBody>
      </p:sp>
      <p:sp>
        <p:nvSpPr>
          <p:cNvPr id="3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02A59-856A-4954-A7A9-ACBBC8AB49C2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F3EB5-5797-411B-B483-2FCD9B832339}" type="datetimeFigureOut">
              <a:rPr lang="es-AR"/>
              <a:pPr>
                <a:defRPr/>
              </a:pPr>
              <a:t>13/10/2014</a:t>
            </a:fld>
            <a:endParaRPr lang="es-AR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7AD44-BDEC-4AE8-BE76-98E4E69D7AD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237AF-CA6D-4534-97E6-8162E5CE14A4}" type="datetimeFigureOut">
              <a:rPr lang="es-AR"/>
              <a:pPr>
                <a:defRPr/>
              </a:pPr>
              <a:t>13/10/2014</a:t>
            </a:fld>
            <a:endParaRPr lang="es-AR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78295-126D-4B01-B9EB-4DF2CEBAABC2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E4AF98-A70F-4EB0-9860-FB1922B52CC7}" type="datetimeFigureOut">
              <a:rPr lang="es-AR"/>
              <a:pPr>
                <a:defRPr/>
              </a:pPr>
              <a:t>13/10/2014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9CAD90-4BD4-415E-A39E-FE242D0DBE2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ongreso_ries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91490"/>
            <a:ext cx="9144000" cy="2949678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0" y="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Rectángulo"/>
          <p:cNvSpPr/>
          <p:nvPr/>
        </p:nvSpPr>
        <p:spPr>
          <a:xfrm>
            <a:off x="1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95536" y="2348880"/>
            <a:ext cx="8136904" cy="345638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_tradnl" sz="4100" dirty="0" smtClean="0">
                <a:latin typeface="Times New Roman" pitchFamily="18" charset="0"/>
                <a:cs typeface="Times New Roman" pitchFamily="18" charset="0"/>
              </a:rPr>
              <a:t>1.- El modelo de </a:t>
            </a:r>
            <a:r>
              <a:rPr lang="es-ES_tradnl" sz="4100" dirty="0" err="1" smtClean="0">
                <a:latin typeface="Times New Roman" pitchFamily="18" charset="0"/>
                <a:cs typeface="Times New Roman" pitchFamily="18" charset="0"/>
              </a:rPr>
              <a:t>Karasek-Jhonson-Theorell</a:t>
            </a:r>
            <a:r>
              <a:rPr lang="es-ES_tradnl" sz="4100" dirty="0" smtClean="0">
                <a:latin typeface="Times New Roman" pitchFamily="18" charset="0"/>
                <a:cs typeface="Times New Roman" pitchFamily="18" charset="0"/>
              </a:rPr>
              <a:t>: desequilibrio entre demandas y autonomía-control. </a:t>
            </a:r>
            <a:endParaRPr lang="es-AR" sz="4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_tradnl" sz="4100" dirty="0" smtClean="0">
                <a:latin typeface="Times New Roman" pitchFamily="18" charset="0"/>
                <a:cs typeface="Times New Roman" pitchFamily="18" charset="0"/>
              </a:rPr>
              <a:t>2.- Modelo de J. </a:t>
            </a:r>
            <a:r>
              <a:rPr lang="es-ES_tradnl" sz="4100" dirty="0" err="1" smtClean="0">
                <a:latin typeface="Times New Roman" pitchFamily="18" charset="0"/>
                <a:cs typeface="Times New Roman" pitchFamily="18" charset="0"/>
              </a:rPr>
              <a:t>Siegrist</a:t>
            </a:r>
            <a:r>
              <a:rPr lang="es-ES_tradnl" sz="4100" dirty="0" smtClean="0">
                <a:latin typeface="Times New Roman" pitchFamily="18" charset="0"/>
                <a:cs typeface="Times New Roman" pitchFamily="18" charset="0"/>
              </a:rPr>
              <a:t>: desequilibrio entre intensidad y recompensa.</a:t>
            </a:r>
            <a:endParaRPr lang="es-AR" sz="4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_tradnl" sz="4100" dirty="0" smtClean="0">
                <a:latin typeface="Times New Roman" pitchFamily="18" charset="0"/>
                <a:cs typeface="Times New Roman" pitchFamily="18" charset="0"/>
              </a:rPr>
              <a:t>3.- La justicia organizacional</a:t>
            </a:r>
            <a:endParaRPr lang="es-AR" sz="4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_tradnl" sz="4100" dirty="0" smtClean="0">
                <a:latin typeface="Times New Roman" pitchFamily="18" charset="0"/>
                <a:cs typeface="Times New Roman" pitchFamily="18" charset="0"/>
              </a:rPr>
              <a:t>4.- El Modelo ISTAS</a:t>
            </a:r>
            <a:endParaRPr lang="es-AR" sz="4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s-AR" sz="4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51520" y="332656"/>
            <a:ext cx="8892480" cy="1219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_tradnl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Modelos teóricos mas utilizados</a:t>
            </a:r>
            <a:endParaRPr lang="es-AR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5150" y="188913"/>
            <a:ext cx="7810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95536" y="764704"/>
            <a:ext cx="6912768" cy="1219200"/>
          </a:xfrm>
        </p:spPr>
        <p:txBody>
          <a:bodyPr>
            <a:noAutofit/>
          </a:bodyPr>
          <a:lstStyle/>
          <a:p>
            <a:r>
              <a:rPr lang="es-A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Factores desencadenantes de los RPST</a:t>
            </a:r>
          </a:p>
        </p:txBody>
      </p:sp>
      <p:sp>
        <p:nvSpPr>
          <p:cNvPr id="7" name="6 Rectángulo"/>
          <p:cNvSpPr/>
          <p:nvPr/>
        </p:nvSpPr>
        <p:spPr>
          <a:xfrm>
            <a:off x="683568" y="2708920"/>
            <a:ext cx="79208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3300" dirty="0" smtClean="0">
                <a:latin typeface="+mn-lt"/>
                <a:cs typeface="+mn-cs"/>
              </a:rPr>
              <a:t>1. Exigencias del trabajo; </a:t>
            </a:r>
          </a:p>
          <a:p>
            <a:r>
              <a:rPr lang="es-AR" sz="3300" dirty="0" smtClean="0">
                <a:latin typeface="+mn-lt"/>
                <a:cs typeface="+mn-cs"/>
              </a:rPr>
              <a:t>2. Exigencias emocionales; </a:t>
            </a:r>
          </a:p>
          <a:p>
            <a:r>
              <a:rPr lang="es-AR" sz="3300" dirty="0" smtClean="0">
                <a:latin typeface="+mn-lt"/>
                <a:cs typeface="+mn-cs"/>
              </a:rPr>
              <a:t>3. Autonomía; </a:t>
            </a:r>
          </a:p>
          <a:p>
            <a:r>
              <a:rPr lang="es-AR" sz="3300" dirty="0" smtClean="0">
                <a:latin typeface="+mn-lt"/>
                <a:cs typeface="+mn-cs"/>
              </a:rPr>
              <a:t>4. Relaciones sociales en el trabajo; </a:t>
            </a:r>
          </a:p>
          <a:p>
            <a:r>
              <a:rPr lang="es-AR" sz="3300" dirty="0" smtClean="0">
                <a:latin typeface="+mn-lt"/>
                <a:cs typeface="+mn-cs"/>
              </a:rPr>
              <a:t>5. Conflicto de valores; </a:t>
            </a:r>
          </a:p>
          <a:p>
            <a:r>
              <a:rPr lang="es-AR" sz="3300" dirty="0" smtClean="0">
                <a:latin typeface="+mn-lt"/>
                <a:cs typeface="+mn-cs"/>
              </a:rPr>
              <a:t>6. Inseguridad en la situación laboral</a:t>
            </a: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5150" y="188913"/>
            <a:ext cx="7810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95536" y="692696"/>
            <a:ext cx="7488832" cy="1219200"/>
          </a:xfrm>
        </p:spPr>
        <p:txBody>
          <a:bodyPr>
            <a:noAutofit/>
          </a:bodyPr>
          <a:lstStyle/>
          <a:p>
            <a:pPr algn="just"/>
            <a:r>
              <a:rPr lang="es-ES_tradnl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Variables intervinientes y comportamientos derivados de los RPST que provocan patologías y traumatismos</a:t>
            </a:r>
            <a:endParaRPr lang="es-AR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95536" y="2132856"/>
            <a:ext cx="846043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3200" dirty="0" smtClean="0">
                <a:latin typeface="Times New Roman" pitchFamily="18" charset="0"/>
                <a:cs typeface="Times New Roman" pitchFamily="18" charset="0"/>
              </a:rPr>
              <a:t>1.- El Estrés Laboral</a:t>
            </a:r>
            <a:endParaRPr lang="es-AR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_tradnl" sz="3200" dirty="0" smtClean="0">
                <a:latin typeface="Times New Roman" pitchFamily="18" charset="0"/>
                <a:cs typeface="Times New Roman" pitchFamily="18" charset="0"/>
              </a:rPr>
              <a:t>2.- Hostigamiento, </a:t>
            </a:r>
            <a:r>
              <a:rPr lang="es-ES_tradnl" sz="3200" dirty="0" err="1" smtClean="0">
                <a:latin typeface="Times New Roman" pitchFamily="18" charset="0"/>
                <a:cs typeface="Times New Roman" pitchFamily="18" charset="0"/>
              </a:rPr>
              <a:t>mobbing</a:t>
            </a:r>
            <a:r>
              <a:rPr lang="es-ES_tradnl" sz="3200" dirty="0" smtClean="0">
                <a:latin typeface="Times New Roman" pitchFamily="18" charset="0"/>
                <a:cs typeface="Times New Roman" pitchFamily="18" charset="0"/>
              </a:rPr>
              <a:t>, acoso  moral</a:t>
            </a:r>
            <a:endParaRPr lang="es-AR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_tradnl" sz="3200" dirty="0" smtClean="0">
                <a:latin typeface="Times New Roman" pitchFamily="18" charset="0"/>
                <a:cs typeface="Times New Roman" pitchFamily="18" charset="0"/>
              </a:rPr>
              <a:t>3.- </a:t>
            </a:r>
            <a:r>
              <a:rPr lang="es-ES_tradnl" sz="3200" dirty="0" err="1" smtClean="0">
                <a:latin typeface="Times New Roman" pitchFamily="18" charset="0"/>
                <a:cs typeface="Times New Roman" pitchFamily="18" charset="0"/>
              </a:rPr>
              <a:t>Burnout</a:t>
            </a:r>
            <a:endParaRPr lang="es-AR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_tradnl" sz="3200" dirty="0" smtClean="0">
                <a:latin typeface="Times New Roman" pitchFamily="18" charset="0"/>
                <a:cs typeface="Times New Roman" pitchFamily="18" charset="0"/>
              </a:rPr>
              <a:t>4.- La violencia (física y verbal) en el trabajo</a:t>
            </a:r>
            <a:endParaRPr lang="es-AR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_tradnl" sz="3200" dirty="0" smtClean="0">
                <a:latin typeface="Times New Roman" pitchFamily="18" charset="0"/>
                <a:cs typeface="Times New Roman" pitchFamily="18" charset="0"/>
              </a:rPr>
              <a:t>5.- Acoso sexual en el trabajo</a:t>
            </a:r>
            <a:endParaRPr lang="es-AR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_tradnl" sz="3200" dirty="0" smtClean="0">
                <a:latin typeface="Times New Roman" pitchFamily="18" charset="0"/>
                <a:cs typeface="Times New Roman" pitchFamily="18" charset="0"/>
              </a:rPr>
              <a:t>6.- Adicción al trabajo (</a:t>
            </a:r>
            <a:r>
              <a:rPr lang="es-ES_tradnl" sz="3200" dirty="0" err="1" smtClean="0">
                <a:latin typeface="Times New Roman" pitchFamily="18" charset="0"/>
                <a:cs typeface="Times New Roman" pitchFamily="18" charset="0"/>
              </a:rPr>
              <a:t>workaholism</a:t>
            </a:r>
            <a:r>
              <a:rPr lang="es-ES_tradnl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s-AR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_tradnl" sz="3200" dirty="0" smtClean="0">
                <a:latin typeface="Times New Roman" pitchFamily="18" charset="0"/>
                <a:cs typeface="Times New Roman" pitchFamily="18" charset="0"/>
              </a:rPr>
              <a:t>7.- Consumo adictivo de drogas y de alcohol</a:t>
            </a:r>
            <a:endParaRPr lang="es-AR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_tradnl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s-A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5150" y="188913"/>
            <a:ext cx="7810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23528" y="476672"/>
            <a:ext cx="7200800" cy="1219200"/>
          </a:xfrm>
        </p:spPr>
        <p:txBody>
          <a:bodyPr>
            <a:noAutofit/>
          </a:bodyPr>
          <a:lstStyle/>
          <a:p>
            <a:pPr algn="just"/>
            <a:r>
              <a:rPr lang="es-ES_tradnl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Patologías y traumas provocadas por los factores de RPST según estudios epidemiológicos.</a:t>
            </a:r>
            <a:endParaRPr lang="es-AR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043608" y="1772816"/>
            <a:ext cx="67687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 smtClean="0">
                <a:latin typeface="Times New Roman" pitchFamily="18" charset="0"/>
                <a:cs typeface="Times New Roman" pitchFamily="18" charset="0"/>
              </a:rPr>
              <a:t>1.-Algunos impactos directos sobre el cuerpo humano </a:t>
            </a:r>
            <a:endParaRPr lang="es-AR" dirty="0" smtClean="0">
              <a:latin typeface="Times New Roman" pitchFamily="18" charset="0"/>
              <a:cs typeface="Times New Roman" pitchFamily="18" charset="0"/>
            </a:endParaRPr>
          </a:p>
          <a:p>
            <a:pPr marL="631825">
              <a:buFont typeface="Arial" pitchFamily="34" charset="0"/>
              <a:buChar char="•"/>
              <a:tabLst>
                <a:tab pos="544513" algn="l"/>
              </a:tabLst>
            </a:pPr>
            <a:r>
              <a:rPr lang="es-ES_tradnl" dirty="0" smtClean="0">
                <a:latin typeface="Times New Roman" pitchFamily="18" charset="0"/>
                <a:cs typeface="Times New Roman" pitchFamily="18" charset="0"/>
              </a:rPr>
              <a:t>accidentes de trabajo y enfermedades profesionales</a:t>
            </a:r>
            <a:endParaRPr lang="es-AR" dirty="0" smtClean="0">
              <a:latin typeface="Times New Roman" pitchFamily="18" charset="0"/>
              <a:cs typeface="Times New Roman" pitchFamily="18" charset="0"/>
            </a:endParaRPr>
          </a:p>
          <a:p>
            <a:pPr marL="631825">
              <a:buFont typeface="Arial" pitchFamily="34" charset="0"/>
              <a:buChar char="•"/>
              <a:tabLst>
                <a:tab pos="544513" algn="l"/>
              </a:tabLst>
            </a:pPr>
            <a:r>
              <a:rPr lang="es-ES_tradnl" dirty="0" smtClean="0">
                <a:latin typeface="Times New Roman" pitchFamily="18" charset="0"/>
                <a:cs typeface="Times New Roman" pitchFamily="18" charset="0"/>
              </a:rPr>
              <a:t>trastornos musculo esqueléticos (TMS)</a:t>
            </a:r>
            <a:endParaRPr lang="es-AR" dirty="0" smtClean="0">
              <a:latin typeface="Times New Roman" pitchFamily="18" charset="0"/>
              <a:cs typeface="Times New Roman" pitchFamily="18" charset="0"/>
            </a:endParaRPr>
          </a:p>
          <a:p>
            <a:pPr marL="631825">
              <a:buFont typeface="Arial" pitchFamily="34" charset="0"/>
              <a:buChar char="•"/>
              <a:tabLst>
                <a:tab pos="544513" algn="l"/>
              </a:tabLst>
            </a:pPr>
            <a:r>
              <a:rPr lang="es-ES_tradnl" dirty="0" smtClean="0">
                <a:latin typeface="Times New Roman" pitchFamily="18" charset="0"/>
                <a:cs typeface="Times New Roman" pitchFamily="18" charset="0"/>
              </a:rPr>
              <a:t>trastornos respiratorios</a:t>
            </a:r>
            <a:endParaRPr lang="es-AR" dirty="0" smtClean="0">
              <a:latin typeface="Times New Roman" pitchFamily="18" charset="0"/>
              <a:cs typeface="Times New Roman" pitchFamily="18" charset="0"/>
            </a:endParaRPr>
          </a:p>
          <a:p>
            <a:pPr marL="631825">
              <a:buFont typeface="Arial" pitchFamily="34" charset="0"/>
              <a:buChar char="•"/>
              <a:tabLst>
                <a:tab pos="544513" algn="l"/>
              </a:tabLst>
            </a:pPr>
            <a:r>
              <a:rPr lang="es-ES_tradnl" dirty="0" smtClean="0">
                <a:latin typeface="Times New Roman" pitchFamily="18" charset="0"/>
                <a:cs typeface="Times New Roman" pitchFamily="18" charset="0"/>
              </a:rPr>
              <a:t>patología de sobrecarga</a:t>
            </a:r>
            <a:endParaRPr lang="es-AR" dirty="0" smtClean="0">
              <a:latin typeface="Times New Roman" pitchFamily="18" charset="0"/>
              <a:cs typeface="Times New Roman" pitchFamily="18" charset="0"/>
            </a:endParaRPr>
          </a:p>
          <a:p>
            <a:pPr marL="631825">
              <a:buFont typeface="Arial" pitchFamily="34" charset="0"/>
              <a:buChar char="•"/>
              <a:tabLst>
                <a:tab pos="544513" algn="l"/>
              </a:tabLst>
            </a:pPr>
            <a:r>
              <a:rPr lang="es-ES_tradnl" dirty="0" smtClean="0">
                <a:latin typeface="Times New Roman" pitchFamily="18" charset="0"/>
                <a:cs typeface="Times New Roman" pitchFamily="18" charset="0"/>
              </a:rPr>
              <a:t>hipertensión arterial</a:t>
            </a:r>
            <a:endParaRPr lang="es-AR" dirty="0" smtClean="0">
              <a:latin typeface="Times New Roman" pitchFamily="18" charset="0"/>
              <a:cs typeface="Times New Roman" pitchFamily="18" charset="0"/>
            </a:endParaRPr>
          </a:p>
          <a:p>
            <a:pPr marL="631825">
              <a:buFont typeface="Arial" pitchFamily="34" charset="0"/>
              <a:buChar char="•"/>
              <a:tabLst>
                <a:tab pos="544513" algn="l"/>
              </a:tabLst>
            </a:pPr>
            <a:r>
              <a:rPr lang="es-ES_tradnl" dirty="0" smtClean="0">
                <a:latin typeface="Times New Roman" pitchFamily="18" charset="0"/>
                <a:cs typeface="Times New Roman" pitchFamily="18" charset="0"/>
              </a:rPr>
              <a:t>enfermedades cardiovasculares</a:t>
            </a:r>
            <a:endParaRPr lang="es-AR" dirty="0" smtClean="0">
              <a:latin typeface="Times New Roman" pitchFamily="18" charset="0"/>
              <a:cs typeface="Times New Roman" pitchFamily="18" charset="0"/>
            </a:endParaRPr>
          </a:p>
          <a:p>
            <a:pPr marL="631825">
              <a:buFont typeface="Arial" pitchFamily="34" charset="0"/>
              <a:buChar char="•"/>
              <a:tabLst>
                <a:tab pos="544513" algn="l"/>
              </a:tabLst>
            </a:pPr>
            <a:r>
              <a:rPr lang="es-ES_tradnl" dirty="0" smtClean="0">
                <a:latin typeface="Times New Roman" pitchFamily="18" charset="0"/>
                <a:cs typeface="Times New Roman" pitchFamily="18" charset="0"/>
              </a:rPr>
              <a:t>enfermedades </a:t>
            </a:r>
            <a:r>
              <a:rPr lang="es-ES_tradnl" dirty="0" err="1" smtClean="0">
                <a:latin typeface="Times New Roman" pitchFamily="18" charset="0"/>
                <a:cs typeface="Times New Roman" pitchFamily="18" charset="0"/>
              </a:rPr>
              <a:t>cerebrovasculares</a:t>
            </a:r>
            <a:endParaRPr lang="es-AR" dirty="0" smtClean="0">
              <a:latin typeface="Times New Roman" pitchFamily="18" charset="0"/>
              <a:cs typeface="Times New Roman" pitchFamily="18" charset="0"/>
            </a:endParaRPr>
          </a:p>
          <a:p>
            <a:pPr marL="631825">
              <a:buFont typeface="Arial" pitchFamily="34" charset="0"/>
              <a:buChar char="•"/>
              <a:tabLst>
                <a:tab pos="544513" algn="l"/>
              </a:tabLst>
            </a:pPr>
            <a:r>
              <a:rPr lang="es-ES_tradnl" dirty="0" smtClean="0">
                <a:latin typeface="Times New Roman" pitchFamily="18" charset="0"/>
                <a:cs typeface="Times New Roman" pitchFamily="18" charset="0"/>
              </a:rPr>
              <a:t>úlceras</a:t>
            </a:r>
            <a:endParaRPr lang="es-A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_tradnl" b="1" dirty="0" smtClean="0">
                <a:latin typeface="Times New Roman" pitchFamily="18" charset="0"/>
                <a:cs typeface="Times New Roman" pitchFamily="18" charset="0"/>
              </a:rPr>
              <a:t>2.-Patologías psíquicas de origen laboral</a:t>
            </a:r>
            <a:endParaRPr lang="es-AR" b="1" dirty="0" smtClean="0">
              <a:latin typeface="Times New Roman" pitchFamily="18" charset="0"/>
              <a:cs typeface="Times New Roman" pitchFamily="18" charset="0"/>
            </a:endParaRPr>
          </a:p>
          <a:p>
            <a:pPr marL="631825">
              <a:buFont typeface="Arial" pitchFamily="34" charset="0"/>
              <a:buChar char="•"/>
            </a:pPr>
            <a:r>
              <a:rPr lang="es-ES_tradnl" dirty="0" smtClean="0">
                <a:latin typeface="Times New Roman" pitchFamily="18" charset="0"/>
                <a:cs typeface="Times New Roman" pitchFamily="18" charset="0"/>
              </a:rPr>
              <a:t>perturbaciones del humor (ansiedad generalizada y depresiones)</a:t>
            </a:r>
            <a:endParaRPr lang="es-AR" dirty="0" smtClean="0">
              <a:latin typeface="Times New Roman" pitchFamily="18" charset="0"/>
              <a:cs typeface="Times New Roman" pitchFamily="18" charset="0"/>
            </a:endParaRPr>
          </a:p>
          <a:p>
            <a:pPr marL="631825">
              <a:buFont typeface="Arial" pitchFamily="34" charset="0"/>
              <a:buChar char="•"/>
            </a:pPr>
            <a:r>
              <a:rPr lang="es-ES_tradnl" dirty="0" smtClean="0">
                <a:latin typeface="Times New Roman" pitchFamily="18" charset="0"/>
                <a:cs typeface="Times New Roman" pitchFamily="18" charset="0"/>
              </a:rPr>
              <a:t>trastornos postraumáticos</a:t>
            </a:r>
            <a:endParaRPr lang="es-AR" dirty="0" smtClean="0">
              <a:latin typeface="Times New Roman" pitchFamily="18" charset="0"/>
              <a:cs typeface="Times New Roman" pitchFamily="18" charset="0"/>
            </a:endParaRPr>
          </a:p>
          <a:p>
            <a:pPr marL="631825">
              <a:buFont typeface="Arial" pitchFamily="34" charset="0"/>
              <a:buChar char="•"/>
            </a:pPr>
            <a:r>
              <a:rPr lang="es-ES_tradnl" dirty="0" smtClean="0">
                <a:latin typeface="Times New Roman" pitchFamily="18" charset="0"/>
                <a:cs typeface="Times New Roman" pitchFamily="18" charset="0"/>
              </a:rPr>
              <a:t>trastornos de adaptación</a:t>
            </a:r>
            <a:endParaRPr lang="es-AR" dirty="0" smtClean="0">
              <a:latin typeface="Times New Roman" pitchFamily="18" charset="0"/>
              <a:cs typeface="Times New Roman" pitchFamily="18" charset="0"/>
            </a:endParaRPr>
          </a:p>
          <a:p>
            <a:pPr marL="631825">
              <a:buFont typeface="Arial" pitchFamily="34" charset="0"/>
              <a:buChar char="•"/>
            </a:pPr>
            <a:r>
              <a:rPr lang="es-ES_tradnl" dirty="0" err="1" smtClean="0">
                <a:latin typeface="Times New Roman" pitchFamily="18" charset="0"/>
                <a:cs typeface="Times New Roman" pitchFamily="18" charset="0"/>
              </a:rPr>
              <a:t>karoshi</a:t>
            </a:r>
            <a:r>
              <a:rPr lang="es-ES_tradnl" dirty="0" smtClean="0">
                <a:latin typeface="Times New Roman" pitchFamily="18" charset="0"/>
                <a:cs typeface="Times New Roman" pitchFamily="18" charset="0"/>
              </a:rPr>
              <a:t> o muerte súbita en el lugar de trabajo</a:t>
            </a:r>
            <a:endParaRPr lang="es-AR" dirty="0" smtClean="0">
              <a:latin typeface="Times New Roman" pitchFamily="18" charset="0"/>
              <a:cs typeface="Times New Roman" pitchFamily="18" charset="0"/>
            </a:endParaRPr>
          </a:p>
          <a:p>
            <a:pPr marL="631825">
              <a:buFont typeface="Arial" pitchFamily="34" charset="0"/>
              <a:buChar char="•"/>
            </a:pPr>
            <a:r>
              <a:rPr lang="es-ES_tradnl" dirty="0" smtClean="0">
                <a:latin typeface="Times New Roman" pitchFamily="18" charset="0"/>
                <a:cs typeface="Times New Roman" pitchFamily="18" charset="0"/>
              </a:rPr>
              <a:t>suicidios o intentos de suicidio</a:t>
            </a:r>
            <a:endParaRPr lang="es-AR" dirty="0" smtClean="0">
              <a:latin typeface="Times New Roman" pitchFamily="18" charset="0"/>
              <a:cs typeface="Times New Roman" pitchFamily="18" charset="0"/>
            </a:endParaRPr>
          </a:p>
          <a:p>
            <a:pPr marL="631825">
              <a:buFont typeface="Arial" pitchFamily="34" charset="0"/>
              <a:buChar char="•"/>
            </a:pPr>
            <a:r>
              <a:rPr lang="es-ES_tradnl" dirty="0" smtClean="0">
                <a:latin typeface="Times New Roman" pitchFamily="18" charset="0"/>
                <a:cs typeface="Times New Roman" pitchFamily="18" charset="0"/>
              </a:rPr>
              <a:t>psicopatología del desempleo y de la precariedad</a:t>
            </a:r>
            <a:endParaRPr lang="es-A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5150" y="188913"/>
            <a:ext cx="7810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6768752" cy="1219200"/>
          </a:xfrm>
        </p:spPr>
        <p:txBody>
          <a:bodyPr>
            <a:noAutofit/>
          </a:bodyPr>
          <a:lstStyle/>
          <a:p>
            <a:r>
              <a:rPr lang="es-ES_tradnl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Consecuencias de la falta de prevención en cuanto a los RPST.</a:t>
            </a:r>
            <a:endParaRPr lang="es-AR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23528" y="2060848"/>
            <a:ext cx="84604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_tradnl" sz="2800" dirty="0" smtClean="0">
                <a:latin typeface="Times New Roman" pitchFamily="18" charset="0"/>
                <a:cs typeface="Times New Roman" pitchFamily="18" charset="0"/>
              </a:rPr>
              <a:t>La salud de las personas y repercusiones sobre familiares</a:t>
            </a:r>
            <a:endParaRPr lang="es-A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ES_tradnl" sz="2800" dirty="0" smtClean="0">
                <a:latin typeface="Times New Roman" pitchFamily="18" charset="0"/>
                <a:cs typeface="Times New Roman" pitchFamily="18" charset="0"/>
              </a:rPr>
              <a:t>El sufrimiento en el trabajo</a:t>
            </a:r>
            <a:endParaRPr lang="es-A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ES_tradnl" sz="2800" dirty="0" smtClean="0">
                <a:latin typeface="Times New Roman" pitchFamily="18" charset="0"/>
                <a:cs typeface="Times New Roman" pitchFamily="18" charset="0"/>
              </a:rPr>
              <a:t>El funcionamiento y la eficacia de la organización </a:t>
            </a:r>
            <a:r>
              <a:rPr lang="es-ES_tradnl" sz="2400" dirty="0" smtClean="0">
                <a:latin typeface="Times New Roman" pitchFamily="18" charset="0"/>
                <a:cs typeface="Times New Roman" pitchFamily="18" charset="0"/>
              </a:rPr>
              <a:t>(signos: ausentismo prolongado, pedidos de cambio de lugar de trabajo, rotación acelerada, conflictos interpersonales, quejas y reclamos de docentes, no docentes, alumnos, etc.)</a:t>
            </a:r>
            <a:endParaRPr lang="es-A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ES_tradnl" sz="2800" dirty="0" smtClean="0">
                <a:latin typeface="Times New Roman" pitchFamily="18" charset="0"/>
                <a:cs typeface="Times New Roman" pitchFamily="18" charset="0"/>
              </a:rPr>
              <a:t>Los costos para el sistema de salud, las obras sociales y el sistema de seguridad social</a:t>
            </a:r>
            <a:endParaRPr lang="es-A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_tradnl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s-A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5150" y="188913"/>
            <a:ext cx="7810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267744" y="2636912"/>
            <a:ext cx="5112568" cy="2121024"/>
          </a:xfrm>
        </p:spPr>
        <p:txBody>
          <a:bodyPr>
            <a:normAutofit/>
          </a:bodyPr>
          <a:lstStyle/>
          <a:p>
            <a:pPr indent="-11113" fontAlgn="auto">
              <a:spcAft>
                <a:spcPts val="0"/>
              </a:spcAft>
              <a:defRPr/>
            </a:pPr>
            <a:r>
              <a:rPr lang="es-AR" sz="3600" dirty="0" smtClean="0">
                <a:latin typeface="Times New Roman" pitchFamily="18" charset="0"/>
                <a:cs typeface="Times New Roman" pitchFamily="18" charset="0"/>
              </a:rPr>
              <a:t>Prevención primaria</a:t>
            </a:r>
          </a:p>
          <a:p>
            <a:pPr indent="-11113" fontAlgn="auto">
              <a:spcAft>
                <a:spcPts val="0"/>
              </a:spcAft>
              <a:defRPr/>
            </a:pPr>
            <a:r>
              <a:rPr lang="es-AR" sz="3600" dirty="0" smtClean="0">
                <a:latin typeface="Times New Roman" pitchFamily="18" charset="0"/>
                <a:cs typeface="Times New Roman" pitchFamily="18" charset="0"/>
              </a:rPr>
              <a:t>Prevención secundaria</a:t>
            </a:r>
          </a:p>
          <a:p>
            <a:pPr indent="-11113" fontAlgn="auto">
              <a:spcAft>
                <a:spcPts val="0"/>
              </a:spcAft>
              <a:defRPr/>
            </a:pPr>
            <a:r>
              <a:rPr lang="es-AR" sz="3600" dirty="0" smtClean="0">
                <a:latin typeface="Times New Roman" pitchFamily="18" charset="0"/>
                <a:cs typeface="Times New Roman" pitchFamily="18" charset="0"/>
              </a:rPr>
              <a:t>Prevención terciaria</a:t>
            </a:r>
          </a:p>
          <a:p>
            <a:pPr indent="-11113" fontAlgn="auto">
              <a:spcAft>
                <a:spcPts val="0"/>
              </a:spcAft>
              <a:buNone/>
              <a:defRPr/>
            </a:pPr>
            <a:endParaRPr lang="es-AR" sz="3600" dirty="0" smtClean="0">
              <a:solidFill>
                <a:srgbClr val="FF0000"/>
              </a:solidFill>
            </a:endParaRPr>
          </a:p>
          <a:p>
            <a:pPr indent="-11113" fontAlgn="auto">
              <a:spcAft>
                <a:spcPts val="0"/>
              </a:spcAft>
              <a:buNone/>
              <a:defRPr/>
            </a:pPr>
            <a:endParaRPr lang="es-AR" sz="3600" dirty="0" smtClean="0">
              <a:solidFill>
                <a:srgbClr val="FF0000"/>
              </a:solidFill>
            </a:endParaRPr>
          </a:p>
          <a:p>
            <a:pPr indent="-11113" fontAlgn="auto">
              <a:spcAft>
                <a:spcPts val="0"/>
              </a:spcAft>
              <a:buNone/>
              <a:defRPr/>
            </a:pPr>
            <a:endParaRPr lang="es-A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s-A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0" y="548680"/>
            <a:ext cx="8892480" cy="1219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Conclusiones</a:t>
            </a:r>
            <a:endParaRPr lang="es-AR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5150" y="188913"/>
            <a:ext cx="7810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331913" y="2349500"/>
            <a:ext cx="6985000" cy="11080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6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Vivaldi" pitchFamily="66" charset="0"/>
                <a:cs typeface="+mn-cs"/>
              </a:rPr>
              <a:t>Gracias por su atención!</a:t>
            </a:r>
          </a:p>
        </p:txBody>
      </p:sp>
      <p:sp>
        <p:nvSpPr>
          <p:cNvPr id="27652" name="Line 5"/>
          <p:cNvSpPr>
            <a:spLocks noChangeShapeType="1"/>
          </p:cNvSpPr>
          <p:nvPr/>
        </p:nvSpPr>
        <p:spPr bwMode="auto">
          <a:xfrm>
            <a:off x="107950" y="6381750"/>
            <a:ext cx="80645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0" name="9 Rectángulo"/>
          <p:cNvSpPr/>
          <p:nvPr/>
        </p:nvSpPr>
        <p:spPr>
          <a:xfrm>
            <a:off x="0" y="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5150" y="188913"/>
            <a:ext cx="7810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Rectángulo"/>
          <p:cNvSpPr/>
          <p:nvPr/>
        </p:nvSpPr>
        <p:spPr>
          <a:xfrm>
            <a:off x="1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764704"/>
            <a:ext cx="8305800" cy="491024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AR" sz="5400" dirty="0" smtClean="0">
                <a:solidFill>
                  <a:schemeClr val="tx1"/>
                </a:solidFill>
              </a:rPr>
              <a:t>Universidad Nacional del Nordeste</a:t>
            </a:r>
            <a:r>
              <a:rPr lang="es-AR" dirty="0" smtClean="0">
                <a:solidFill>
                  <a:schemeClr val="tx1"/>
                </a:solidFill>
              </a:rPr>
              <a:t> </a:t>
            </a:r>
            <a:br>
              <a:rPr lang="es-AR" dirty="0" smtClean="0">
                <a:solidFill>
                  <a:schemeClr val="tx1"/>
                </a:solidFill>
              </a:rPr>
            </a:br>
            <a:r>
              <a:rPr lang="es-AR" dirty="0" smtClean="0">
                <a:solidFill>
                  <a:schemeClr val="tx1"/>
                </a:solidFill>
              </a:rPr>
              <a:t/>
            </a:r>
            <a:br>
              <a:rPr lang="es-AR" dirty="0" smtClean="0">
                <a:solidFill>
                  <a:schemeClr val="tx1"/>
                </a:solidFill>
              </a:rPr>
            </a:br>
            <a:r>
              <a:rPr lang="es-AR" sz="3200" dirty="0" smtClean="0">
                <a:solidFill>
                  <a:schemeClr val="tx1"/>
                </a:solidFill>
              </a:rPr>
              <a:t>ASPECTOS GENERALES DE LOS RIESGOS PSICOSOCIALES EN EL TRABAJO</a:t>
            </a:r>
            <a:r>
              <a:rPr lang="es-AR" dirty="0" smtClean="0">
                <a:solidFill>
                  <a:schemeClr val="tx1"/>
                </a:solidFill>
              </a:rPr>
              <a:t/>
            </a:r>
            <a:br>
              <a:rPr lang="es-AR" dirty="0" smtClean="0">
                <a:solidFill>
                  <a:schemeClr val="tx1"/>
                </a:solidFill>
              </a:rPr>
            </a:b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14339" name="Line 5"/>
          <p:cNvSpPr>
            <a:spLocks noChangeShapeType="1"/>
          </p:cNvSpPr>
          <p:nvPr/>
        </p:nvSpPr>
        <p:spPr bwMode="auto">
          <a:xfrm>
            <a:off x="107950" y="6381750"/>
            <a:ext cx="80645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6" name="5 Rectángulo"/>
          <p:cNvSpPr/>
          <p:nvPr/>
        </p:nvSpPr>
        <p:spPr>
          <a:xfrm>
            <a:off x="0" y="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Rectángulo"/>
          <p:cNvSpPr/>
          <p:nvPr/>
        </p:nvSpPr>
        <p:spPr>
          <a:xfrm>
            <a:off x="1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5150" y="188913"/>
            <a:ext cx="7810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95536" y="764704"/>
            <a:ext cx="8424936" cy="1219200"/>
          </a:xfrm>
        </p:spPr>
        <p:txBody>
          <a:bodyPr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es-AR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Ubicación</a:t>
            </a:r>
            <a:endParaRPr lang="es-AR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2708920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 smtClean="0">
                <a:latin typeface="Times New Roman" pitchFamily="18" charset="0"/>
                <a:cs typeface="Times New Roman" pitchFamily="18" charset="0"/>
              </a:rPr>
              <a:t>El presente trabajo se enmarca en el eje 1 – La prevención de riesgos universitaria, 1.2 Las respuestas universitarias (académica,</a:t>
            </a:r>
          </a:p>
          <a:p>
            <a:r>
              <a:rPr lang="es-ES" sz="3600" dirty="0" smtClean="0">
                <a:latin typeface="Times New Roman" pitchFamily="18" charset="0"/>
                <a:cs typeface="Times New Roman" pitchFamily="18" charset="0"/>
              </a:rPr>
              <a:t>investigación y extensión) a la prevención de riesgos. </a:t>
            </a:r>
            <a:endParaRPr lang="es-AR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5150" y="188913"/>
            <a:ext cx="7810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95536" y="548680"/>
            <a:ext cx="8424936" cy="1219200"/>
          </a:xfrm>
        </p:spPr>
        <p:txBody>
          <a:bodyPr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es-AR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Proyecto de investigación</a:t>
            </a:r>
            <a:endParaRPr lang="es-AR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11560" y="1772816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lvl="2" indent="631825" algn="just"/>
            <a:r>
              <a:rPr lang="es-ES" sz="3600" dirty="0" smtClean="0">
                <a:latin typeface="Times New Roman" pitchFamily="18" charset="0"/>
                <a:cs typeface="Times New Roman" pitchFamily="18" charset="0"/>
              </a:rPr>
              <a:t>“Riesgos psicosociales en el trabajo. Nuevas dimensiones de las condiciones y medio ambiente del trabajo, percepción de los trabajadores, e impacto en las empresas y organizaciones.” </a:t>
            </a:r>
          </a:p>
          <a:p>
            <a:pPr marL="87313" lvl="2" indent="631825"/>
            <a:r>
              <a:rPr lang="es-ES" sz="3600" dirty="0" smtClean="0">
                <a:latin typeface="Times New Roman" pitchFamily="18" charset="0"/>
                <a:cs typeface="Times New Roman" pitchFamily="18" charset="0"/>
              </a:rPr>
              <a:t>Res. C.S. 678/13. Período:01/01/2014-31/12/2017.Código del proyecto en la UNNE: M003-2013</a:t>
            </a:r>
            <a:endParaRPr lang="es-AR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5150" y="188913"/>
            <a:ext cx="7810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0" y="476672"/>
            <a:ext cx="8424936" cy="1219200"/>
          </a:xfrm>
        </p:spPr>
        <p:txBody>
          <a:bodyPr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es-AR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Integrantes</a:t>
            </a:r>
            <a:endParaRPr lang="es-AR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11560" y="1772816"/>
            <a:ext cx="792088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lvl="2" indent="631825" algn="just">
              <a:buFont typeface="Arial" pitchFamily="34" charset="0"/>
              <a:buChar char="•"/>
            </a:pPr>
            <a:r>
              <a:rPr lang="es-AR" sz="2000" dirty="0" smtClean="0"/>
              <a:t>Director: NEFFA, Julio César. </a:t>
            </a:r>
          </a:p>
          <a:p>
            <a:pPr marL="87313" lvl="2" indent="631825" algn="just">
              <a:buFont typeface="Arial" pitchFamily="34" charset="0"/>
              <a:buChar char="•"/>
            </a:pPr>
            <a:r>
              <a:rPr lang="es-AR" sz="2000" dirty="0" smtClean="0"/>
              <a:t>Codirector: CESANA BERNASCONI, Mónica Inés</a:t>
            </a:r>
          </a:p>
          <a:p>
            <a:pPr marL="87313" lvl="2" indent="631825" algn="just">
              <a:buFont typeface="Arial" pitchFamily="34" charset="0"/>
              <a:buChar char="•"/>
            </a:pP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Docente – Investigador: </a:t>
            </a:r>
            <a:r>
              <a:rPr lang="es-AR" sz="2000" dirty="0" smtClean="0"/>
              <a:t>CORVALÁN, Rubén</a:t>
            </a:r>
            <a:endParaRPr lang="es-A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7313" lvl="2" indent="631825" algn="just">
              <a:buFont typeface="Arial" pitchFamily="34" charset="0"/>
              <a:buChar char="•"/>
            </a:pP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Docente – Investigador : </a:t>
            </a:r>
            <a:r>
              <a:rPr lang="es-AR" sz="2000" dirty="0" smtClean="0"/>
              <a:t>SANABRIA, Norberto</a:t>
            </a:r>
            <a:endParaRPr lang="es-A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7313" lvl="2" indent="631825" algn="just">
              <a:buFont typeface="Arial" pitchFamily="34" charset="0"/>
              <a:buChar char="•"/>
            </a:pP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Docente – Investigador: </a:t>
            </a:r>
            <a:r>
              <a:rPr lang="es-AR" sz="2000" dirty="0" smtClean="0"/>
              <a:t>CERDÁN, Romina</a:t>
            </a:r>
            <a:endParaRPr lang="es-A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7313" lvl="2" indent="631825" algn="just">
              <a:buFont typeface="Arial" pitchFamily="34" charset="0"/>
              <a:buChar char="•"/>
            </a:pP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Docente – Investigador: </a:t>
            </a:r>
            <a:r>
              <a:rPr lang="es-AR" sz="2000" dirty="0" smtClean="0"/>
              <a:t>NAGGI, Silvia</a:t>
            </a:r>
            <a:endParaRPr lang="es-A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7313" lvl="2" indent="631825" algn="just">
              <a:buFont typeface="Arial" pitchFamily="34" charset="0"/>
              <a:buChar char="•"/>
            </a:pP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Docente – Investigador:  </a:t>
            </a:r>
            <a:r>
              <a:rPr lang="es-AR" sz="2000" dirty="0" smtClean="0"/>
              <a:t>BAEZ, Lilia</a:t>
            </a:r>
            <a:endParaRPr lang="es-A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7313" lvl="2" indent="631825" algn="just">
              <a:buFont typeface="Arial" pitchFamily="34" charset="0"/>
              <a:buChar char="•"/>
            </a:pP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Docente – Investigador: </a:t>
            </a:r>
            <a:r>
              <a:rPr lang="es-AR" sz="2000" dirty="0" smtClean="0"/>
              <a:t>OJEDA, Valeria Patricia</a:t>
            </a:r>
          </a:p>
          <a:p>
            <a:pPr marL="87313" lvl="2" indent="631825" algn="just">
              <a:buFont typeface="Arial" pitchFamily="34" charset="0"/>
              <a:buChar char="•"/>
            </a:pP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Docente – Investigador: </a:t>
            </a:r>
            <a:r>
              <a:rPr lang="es-AR" sz="2000" dirty="0" smtClean="0"/>
              <a:t>RONCO, Sandra</a:t>
            </a:r>
            <a:endParaRPr lang="es-A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7313" lvl="2" indent="631825" algn="just">
              <a:buFont typeface="Arial" pitchFamily="34" charset="0"/>
              <a:buChar char="•"/>
            </a:pP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Docente – Investigador: </a:t>
            </a:r>
            <a:r>
              <a:rPr lang="es-AR" sz="2000" dirty="0" smtClean="0"/>
              <a:t>CASARO, María Marta</a:t>
            </a:r>
            <a:endParaRPr lang="es-A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7313" lvl="2" indent="631825" algn="just">
              <a:buFont typeface="Arial" pitchFamily="34" charset="0"/>
              <a:buChar char="•"/>
            </a:pP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Docente – Investigador: </a:t>
            </a:r>
            <a:r>
              <a:rPr lang="es-AR" sz="2000" dirty="0" smtClean="0"/>
              <a:t>LAC PRUGENT, Nora</a:t>
            </a:r>
            <a:endParaRPr lang="es-A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7313" lvl="2" indent="631825" algn="just">
              <a:buFont typeface="Arial" pitchFamily="34" charset="0"/>
              <a:buChar char="•"/>
            </a:pP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Docente – Investigador: </a:t>
            </a:r>
            <a:r>
              <a:rPr lang="es-AR" sz="2000" dirty="0" smtClean="0"/>
              <a:t>AMARILLA, Alicia</a:t>
            </a:r>
            <a:endParaRPr lang="es-A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7313" lvl="2" indent="631825" algn="just">
              <a:buFont typeface="Arial" pitchFamily="34" charset="0"/>
              <a:buChar char="•"/>
            </a:pPr>
            <a:r>
              <a:rPr lang="es-AR" sz="2000" dirty="0" smtClean="0">
                <a:latin typeface="Times New Roman" pitchFamily="18" charset="0"/>
                <a:cs typeface="Times New Roman" pitchFamily="18" charset="0"/>
              </a:rPr>
              <a:t>Docente – Investigador: </a:t>
            </a:r>
            <a:r>
              <a:rPr lang="es-AR" sz="2000" dirty="0" smtClean="0"/>
              <a:t>ZACARÍA, Ricardo</a:t>
            </a:r>
          </a:p>
          <a:p>
            <a:pPr marL="87313" lvl="2" indent="631825" algn="just">
              <a:buFont typeface="Arial" pitchFamily="34" charset="0"/>
              <a:buChar char="•"/>
            </a:pPr>
            <a:r>
              <a:rPr lang="es-ES_tradnl" sz="2000" dirty="0" smtClean="0"/>
              <a:t>+ Numerosos encuestadores voluntarios. </a:t>
            </a:r>
            <a:endParaRPr lang="es-AR" sz="2000" dirty="0" smtClean="0"/>
          </a:p>
          <a:p>
            <a:pPr marL="87313" lvl="2" indent="631825" algn="just">
              <a:buFont typeface="Arial" pitchFamily="34" charset="0"/>
              <a:buChar char="•"/>
            </a:pPr>
            <a:endParaRPr lang="es-A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7313" lvl="2" indent="631825" algn="just">
              <a:buFont typeface="Arial" pitchFamily="34" charset="0"/>
              <a:buChar char="•"/>
            </a:pPr>
            <a:endParaRPr lang="es-A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5150" y="188913"/>
            <a:ext cx="7810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A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Definición</a:t>
            </a:r>
            <a:endParaRPr lang="es-A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10 Conector angular"/>
          <p:cNvCxnSpPr/>
          <p:nvPr/>
        </p:nvCxnSpPr>
        <p:spPr>
          <a:xfrm rot="5400000">
            <a:off x="5652294" y="4148931"/>
            <a:ext cx="215900" cy="71438"/>
          </a:xfrm>
          <a:prstGeom prst="bentConnector3">
            <a:avLst>
              <a:gd name="adj1" fmla="val 50000"/>
            </a:avLst>
          </a:prstGeom>
          <a:ln w="2540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s-AR" sz="1800" b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s-AR" dirty="0" smtClean="0"/>
          </a:p>
          <a:p>
            <a:pPr indent="-11113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sz="3600" dirty="0" smtClean="0"/>
              <a:t> </a:t>
            </a:r>
            <a:r>
              <a:rPr lang="es-ES" sz="3600" dirty="0" smtClean="0">
                <a:latin typeface="Times New Roman" pitchFamily="18" charset="0"/>
                <a:cs typeface="Times New Roman" pitchFamily="18" charset="0"/>
              </a:rPr>
              <a:t>“Los riesgos para la salud mental, física y social generados por las condiciones de empleo y los factores organizacionales y relacionales susceptibles de interactuar con el funcionamiento mental, con impactos sobre la organización o empresa donde estos se desempeñan”. (</a:t>
            </a:r>
            <a:r>
              <a:rPr lang="es-ES" sz="3600" dirty="0" err="1" smtClean="0">
                <a:latin typeface="Times New Roman" pitchFamily="18" charset="0"/>
                <a:cs typeface="Times New Roman" pitchFamily="18" charset="0"/>
              </a:rPr>
              <a:t>Coutrot</a:t>
            </a:r>
            <a:r>
              <a:rPr lang="es-ES" sz="3600" dirty="0" smtClean="0">
                <a:latin typeface="Times New Roman" pitchFamily="18" charset="0"/>
                <a:cs typeface="Times New Roman" pitchFamily="18" charset="0"/>
              </a:rPr>
              <a:t>, T; 2013)</a:t>
            </a:r>
            <a:endParaRPr lang="es-AR" sz="3600" dirty="0">
              <a:solidFill>
                <a:srgbClr val="1D8A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07950" y="6381750"/>
            <a:ext cx="80645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5150" y="188913"/>
            <a:ext cx="7810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1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Marcador de contenido"/>
          <p:cNvSpPr>
            <a:spLocks noGrp="1"/>
          </p:cNvSpPr>
          <p:nvPr>
            <p:ph idx="1"/>
          </p:nvPr>
        </p:nvSpPr>
        <p:spPr>
          <a:xfrm>
            <a:off x="539552" y="2636912"/>
            <a:ext cx="8229600" cy="2985120"/>
          </a:xfrm>
        </p:spPr>
        <p:txBody>
          <a:bodyPr/>
          <a:lstStyle/>
          <a:p>
            <a:pPr indent="-3175" algn="just">
              <a:buNone/>
            </a:pPr>
            <a:r>
              <a:rPr lang="es-ES" dirty="0" smtClean="0"/>
              <a:t>		</a:t>
            </a:r>
            <a:r>
              <a:rPr lang="es-AR" sz="3200" dirty="0" smtClean="0">
                <a:latin typeface="Times New Roman" pitchFamily="18" charset="0"/>
                <a:cs typeface="Times New Roman" pitchFamily="18" charset="0"/>
              </a:rPr>
              <a:t>El trabajo puede ser un constructor de salud y de equilibrio, o,  por el contrario, constituirse en un factor restrictivo para el desarrollo de las personas que trabajan, con efectos patológicos y desestabilizadores para la salud.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23528" y="476672"/>
            <a:ext cx="7488832" cy="1723256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A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Procesos de Trabajo. Contenido y Organización del Trabajo</a:t>
            </a: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5150" y="188913"/>
            <a:ext cx="7810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043608" y="2492896"/>
            <a:ext cx="7128792" cy="2481064"/>
          </a:xfrm>
        </p:spPr>
        <p:txBody>
          <a:bodyPr>
            <a:normAutofit fontScale="92500" lnSpcReduction="10000"/>
          </a:bodyPr>
          <a:lstStyle/>
          <a:p>
            <a:pPr indent="-11113" algn="just" fontAlgn="auto">
              <a:spcAft>
                <a:spcPts val="0"/>
              </a:spcAft>
              <a:buNone/>
              <a:defRPr/>
            </a:pPr>
            <a:r>
              <a:rPr lang="es-AR" sz="3600" dirty="0" smtClean="0">
                <a:latin typeface="Times New Roman" pitchFamily="18" charset="0"/>
                <a:cs typeface="Times New Roman" pitchFamily="18" charset="0"/>
              </a:rPr>
              <a:t>Actualmente aún no se han adoptado políticas para mejorar las Condiciones y Medio Ambiente de Trabajo amenazadas  por los Riesgos </a:t>
            </a:r>
            <a:r>
              <a:rPr lang="es-AR" sz="3600" dirty="0" err="1" smtClean="0">
                <a:latin typeface="Times New Roman" pitchFamily="18" charset="0"/>
                <a:cs typeface="Times New Roman" pitchFamily="18" charset="0"/>
              </a:rPr>
              <a:t>Psico</a:t>
            </a:r>
            <a:r>
              <a:rPr lang="es-AR" sz="3600" dirty="0" smtClean="0">
                <a:latin typeface="Times New Roman" pitchFamily="18" charset="0"/>
                <a:cs typeface="Times New Roman" pitchFamily="18" charset="0"/>
              </a:rPr>
              <a:t> Sociales en el Trabajo</a:t>
            </a:r>
            <a:r>
              <a:rPr lang="es-E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s-A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s-A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51520" y="152400"/>
            <a:ext cx="8892480" cy="1219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Situación actual</a:t>
            </a:r>
            <a:endParaRPr lang="es-AR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5150" y="188913"/>
            <a:ext cx="7810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39552" y="1628800"/>
            <a:ext cx="8136904" cy="4365104"/>
          </a:xfrm>
        </p:spPr>
        <p:txBody>
          <a:bodyPr>
            <a:normAutofit fontScale="25000" lnSpcReduction="20000"/>
          </a:bodyPr>
          <a:lstStyle/>
          <a:p>
            <a:pPr marL="11113" indent="-11113"/>
            <a:r>
              <a:rPr lang="es-ES_tradnl" sz="11200" dirty="0" smtClean="0">
                <a:latin typeface="Times New Roman" pitchFamily="18" charset="0"/>
                <a:cs typeface="Times New Roman" pitchFamily="18" charset="0"/>
              </a:rPr>
              <a:t>El contenido y la organización del proceso de trabajo</a:t>
            </a:r>
            <a:endParaRPr lang="es-AR" sz="11200" dirty="0" smtClean="0">
              <a:latin typeface="Times New Roman" pitchFamily="18" charset="0"/>
              <a:cs typeface="Times New Roman" pitchFamily="18" charset="0"/>
            </a:endParaRPr>
          </a:p>
          <a:p>
            <a:pPr marL="11113" indent="-11113"/>
            <a:r>
              <a:rPr lang="es-ES_tradnl" sz="11200" dirty="0" smtClean="0">
                <a:latin typeface="Times New Roman" pitchFamily="18" charset="0"/>
                <a:cs typeface="Times New Roman" pitchFamily="18" charset="0"/>
              </a:rPr>
              <a:t>La evolución de la relación salarial</a:t>
            </a:r>
            <a:endParaRPr lang="es-AR" sz="11200" dirty="0" smtClean="0">
              <a:latin typeface="Times New Roman" pitchFamily="18" charset="0"/>
              <a:cs typeface="Times New Roman" pitchFamily="18" charset="0"/>
            </a:endParaRPr>
          </a:p>
          <a:p>
            <a:pPr marL="11113" indent="-11113"/>
            <a:r>
              <a:rPr lang="es-ES_tradnl" sz="11200" dirty="0" smtClean="0">
                <a:latin typeface="Times New Roman" pitchFamily="18" charset="0"/>
                <a:cs typeface="Times New Roman" pitchFamily="18" charset="0"/>
              </a:rPr>
              <a:t>Las condiciones y medio ambiente de trabajo de la organización</a:t>
            </a:r>
            <a:endParaRPr lang="es-AR" sz="11200" dirty="0" smtClean="0">
              <a:latin typeface="Times New Roman" pitchFamily="18" charset="0"/>
              <a:cs typeface="Times New Roman" pitchFamily="18" charset="0"/>
            </a:endParaRPr>
          </a:p>
          <a:p>
            <a:pPr marL="11113" indent="533400">
              <a:buNone/>
            </a:pPr>
            <a:r>
              <a:rPr lang="es-ES_tradnl" sz="11200" dirty="0" smtClean="0">
                <a:latin typeface="Times New Roman" pitchFamily="18" charset="0"/>
                <a:cs typeface="Times New Roman" pitchFamily="18" charset="0"/>
              </a:rPr>
              <a:t>	-Los riesgos del medio ambiente</a:t>
            </a:r>
            <a:endParaRPr lang="es-AR" sz="11200" dirty="0" smtClean="0">
              <a:latin typeface="Times New Roman" pitchFamily="18" charset="0"/>
              <a:cs typeface="Times New Roman" pitchFamily="18" charset="0"/>
            </a:endParaRPr>
          </a:p>
          <a:p>
            <a:pPr marL="11113" indent="533400">
              <a:buNone/>
            </a:pPr>
            <a:r>
              <a:rPr lang="es-ES_tradnl" sz="11200" dirty="0" smtClean="0">
                <a:latin typeface="Times New Roman" pitchFamily="18" charset="0"/>
                <a:cs typeface="Times New Roman" pitchFamily="18" charset="0"/>
              </a:rPr>
              <a:t>	-Los factores técnicos y organizacionales</a:t>
            </a:r>
            <a:endParaRPr lang="es-AR" sz="11200" dirty="0" smtClean="0">
              <a:latin typeface="Times New Roman" pitchFamily="18" charset="0"/>
              <a:cs typeface="Times New Roman" pitchFamily="18" charset="0"/>
            </a:endParaRPr>
          </a:p>
          <a:p>
            <a:pPr marL="11113" indent="-11113"/>
            <a:r>
              <a:rPr lang="es-ES_tradnl" sz="11200" dirty="0" smtClean="0">
                <a:latin typeface="Times New Roman" pitchFamily="18" charset="0"/>
                <a:cs typeface="Times New Roman" pitchFamily="18" charset="0"/>
              </a:rPr>
              <a:t>Los cambios en el contexto económico y social.</a:t>
            </a:r>
            <a:endParaRPr lang="es-AR" sz="11200" dirty="0" smtClean="0">
              <a:latin typeface="Times New Roman" pitchFamily="18" charset="0"/>
              <a:cs typeface="Times New Roman" pitchFamily="18" charset="0"/>
            </a:endParaRPr>
          </a:p>
          <a:p>
            <a:pPr marL="11113" indent="-11113"/>
            <a:r>
              <a:rPr lang="es-ES_tradnl" sz="11200" dirty="0" smtClean="0">
                <a:latin typeface="Times New Roman" pitchFamily="18" charset="0"/>
                <a:cs typeface="Times New Roman" pitchFamily="18" charset="0"/>
              </a:rPr>
              <a:t>Las capacidades de resistencia y adaptación de los trabajadores a los riesgos.</a:t>
            </a:r>
            <a:endParaRPr lang="es-AR" sz="11200" dirty="0" smtClean="0">
              <a:latin typeface="Times New Roman" pitchFamily="18" charset="0"/>
              <a:cs typeface="Times New Roman" pitchFamily="18" charset="0"/>
            </a:endParaRPr>
          </a:p>
          <a:p>
            <a:pPr marL="11113" indent="-11113">
              <a:buNone/>
            </a:pPr>
            <a:r>
              <a:rPr lang="es-ES_tradnl" sz="11200" b="1" i="1" dirty="0" smtClean="0">
                <a:latin typeface="Times New Roman" pitchFamily="18" charset="0"/>
                <a:cs typeface="Times New Roman" pitchFamily="18" charset="0"/>
              </a:rPr>
              <a:t>Las características de la personalidad no son la causa principal</a:t>
            </a:r>
            <a:r>
              <a:rPr lang="es-ES_tradnl" sz="1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s-AR" sz="1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s-ES_tradnl" sz="112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s-AR" sz="112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es-A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51520" y="152400"/>
            <a:ext cx="8892480" cy="1219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origen del problema</a:t>
            </a:r>
            <a:endParaRPr lang="es-AR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5150" y="188913"/>
            <a:ext cx="7810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w="1905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1153</TotalTime>
  <Words>636</Words>
  <Application>Microsoft Office PowerPoint</Application>
  <PresentationFormat>Presentación en pantalla (4:3)</PresentationFormat>
  <Paragraphs>91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Papel</vt:lpstr>
      <vt:lpstr>Diapositiva 1</vt:lpstr>
      <vt:lpstr>Universidad Nacional del Nordeste   ASPECTOS GENERALES DE LOS RIESGOS PSICOSOCIALES EN EL TRABAJO </vt:lpstr>
      <vt:lpstr>Ubicación</vt:lpstr>
      <vt:lpstr>Proyecto de investigación</vt:lpstr>
      <vt:lpstr>Integrantes</vt:lpstr>
      <vt:lpstr>Definición</vt:lpstr>
      <vt:lpstr>Procesos de Trabajo. Contenido y Organización del Trabajo</vt:lpstr>
      <vt:lpstr>Situación actual</vt:lpstr>
      <vt:lpstr>El origen del problema</vt:lpstr>
      <vt:lpstr>Los Modelos teóricos mas utilizados</vt:lpstr>
      <vt:lpstr>Factores desencadenantes de los RPST</vt:lpstr>
      <vt:lpstr>Variables intervinientes y comportamientos derivados de los RPST que provocan patologías y traumatismos</vt:lpstr>
      <vt:lpstr>Patologías y traumas provocadas por los factores de RPST según estudios epidemiológicos.</vt:lpstr>
      <vt:lpstr>Consecuencias de la falta de prevención en cuanto a los RPST.</vt:lpstr>
      <vt:lpstr>Conclusiones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 V</dc:title>
  <dc:creator>Usuario</dc:creator>
  <cp:lastModifiedBy>Usuario</cp:lastModifiedBy>
  <cp:revision>80</cp:revision>
  <dcterms:created xsi:type="dcterms:W3CDTF">2013-06-04T01:49:02Z</dcterms:created>
  <dcterms:modified xsi:type="dcterms:W3CDTF">2014-10-13T23:58:39Z</dcterms:modified>
</cp:coreProperties>
</file>