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88" r:id="rId2"/>
    <p:sldId id="271" r:id="rId3"/>
    <p:sldId id="290" r:id="rId4"/>
    <p:sldId id="291" r:id="rId5"/>
    <p:sldId id="292" r:id="rId6"/>
    <p:sldId id="257" r:id="rId7"/>
    <p:sldId id="274" r:id="rId8"/>
    <p:sldId id="272" r:id="rId9"/>
    <p:sldId id="293" r:id="rId10"/>
    <p:sldId id="294" r:id="rId11"/>
    <p:sldId id="273" r:id="rId12"/>
    <p:sldId id="295" r:id="rId13"/>
    <p:sldId id="296" r:id="rId14"/>
    <p:sldId id="297" r:id="rId15"/>
    <p:sldId id="289" r:id="rId16"/>
    <p:sldId id="266" r:id="rId17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CF2"/>
    <a:srgbClr val="4D4948"/>
    <a:srgbClr val="1D8A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4660"/>
  </p:normalViewPr>
  <p:slideViewPr>
    <p:cSldViewPr>
      <p:cViewPr>
        <p:scale>
          <a:sx n="44" d="100"/>
          <a:sy n="44" d="100"/>
        </p:scale>
        <p:origin x="-179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1C0E36-B7A8-475F-982D-201F2A8DD2D0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3854E2-92E0-4897-98F2-71F4B9E7A2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20A0-0AE9-4139-BC9D-5B63BDCA9B7F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EA55-D8F5-4FEF-AC2C-AB1F74731F6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E956E-98B2-49FB-B7FD-8E172554C683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7297-8931-42B5-8BF1-7314AF5F06A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5F91-7787-40E9-AA04-3FDA1BFD67E7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5CAB-B60A-4ECD-A979-8E60DA43C5A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0CCC-CF75-4D89-8908-83C7D474ED6E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D1A6-5A14-48AE-AF43-4898127B05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33EE-1861-461F-B021-163459575368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1C94-4761-4D09-8E80-FCB630EA424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0703-93CE-44BB-AEB6-8F059CE68356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92AF-7238-45AF-B288-896C32DD014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4782-E29A-4995-A720-635694FE813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93F3-D914-4A0D-9BFD-E39F0C47C46B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E7FE2-BAD6-4585-8A49-3C711E2DE9C2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6D81-CBEE-4F05-95AE-EADEA079F8C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9B06-9433-4919-BC0B-E16441F733F0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2A59-856A-4954-A7A9-ACBBC8AB49C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3EB5-5797-411B-B483-2FCD9B832339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AD44-BDEC-4AE8-BE76-98E4E69D7A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37AF-CA6D-4534-97E6-8162E5CE14A4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8295-126D-4B01-B9EB-4DF2CEBAABC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4AF98-A70F-4EB0-9860-FB1922B52CC7}" type="datetimeFigureOut">
              <a:rPr lang="es-AR"/>
              <a:pPr>
                <a:defRPr/>
              </a:pPr>
              <a:t>13/10/2014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CAD90-4BD4-415E-A39E-FE242D0DBE2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ngreso_ries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91490"/>
            <a:ext cx="9144000" cy="2949678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136904" cy="34563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1.- El modelo de </a:t>
            </a:r>
            <a:r>
              <a:rPr lang="es-ES_tradnl" sz="4100" dirty="0" err="1" smtClean="0">
                <a:latin typeface="Times New Roman" pitchFamily="18" charset="0"/>
                <a:cs typeface="Times New Roman" pitchFamily="18" charset="0"/>
              </a:rPr>
              <a:t>Karasek-Jhonson-Theorell</a:t>
            </a:r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: desequilibrio entre demandas y autonomía-control. </a:t>
            </a:r>
            <a:endParaRPr lang="es-AR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2.- Modelo de J. </a:t>
            </a:r>
            <a:r>
              <a:rPr lang="es-ES_tradnl" sz="4100" dirty="0" err="1" smtClean="0">
                <a:latin typeface="Times New Roman" pitchFamily="18" charset="0"/>
                <a:cs typeface="Times New Roman" pitchFamily="18" charset="0"/>
              </a:rPr>
              <a:t>Siegrist</a:t>
            </a:r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: desequilibrio entre intensidad y recompensa.</a:t>
            </a:r>
            <a:endParaRPr lang="es-AR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3.- La justicia organizacional</a:t>
            </a:r>
            <a:endParaRPr lang="es-AR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4100" dirty="0" smtClean="0">
                <a:latin typeface="Times New Roman" pitchFamily="18" charset="0"/>
                <a:cs typeface="Times New Roman" pitchFamily="18" charset="0"/>
              </a:rPr>
              <a:t>4.- El Modelo ISTAS</a:t>
            </a:r>
            <a:endParaRPr lang="es-AR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AR" sz="4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Modelos teóricos mas utilizados</a:t>
            </a:r>
            <a:endParaRPr lang="es-AR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6912768" cy="1219200"/>
          </a:xfrm>
        </p:spPr>
        <p:txBody>
          <a:bodyPr>
            <a:noAutofit/>
          </a:bodyPr>
          <a:lstStyle/>
          <a:p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desencadenantes de los RPST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2708920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300" dirty="0" smtClean="0">
                <a:latin typeface="+mn-lt"/>
                <a:cs typeface="+mn-cs"/>
              </a:rPr>
              <a:t>1. Exigencias del trabajo; </a:t>
            </a:r>
          </a:p>
          <a:p>
            <a:r>
              <a:rPr lang="es-AR" sz="3300" dirty="0" smtClean="0">
                <a:latin typeface="+mn-lt"/>
                <a:cs typeface="+mn-cs"/>
              </a:rPr>
              <a:t>2. Exigencias emocionales; </a:t>
            </a:r>
          </a:p>
          <a:p>
            <a:r>
              <a:rPr lang="es-AR" sz="3300" dirty="0" smtClean="0">
                <a:latin typeface="+mn-lt"/>
                <a:cs typeface="+mn-cs"/>
              </a:rPr>
              <a:t>3. Autonomía; </a:t>
            </a:r>
          </a:p>
          <a:p>
            <a:r>
              <a:rPr lang="es-AR" sz="3300" dirty="0" smtClean="0">
                <a:latin typeface="+mn-lt"/>
                <a:cs typeface="+mn-cs"/>
              </a:rPr>
              <a:t>4. Relaciones sociales en el trabajo; </a:t>
            </a:r>
          </a:p>
          <a:p>
            <a:r>
              <a:rPr lang="es-AR" sz="3300" dirty="0" smtClean="0">
                <a:latin typeface="+mn-lt"/>
                <a:cs typeface="+mn-cs"/>
              </a:rPr>
              <a:t>5. Conflicto de valores; </a:t>
            </a:r>
          </a:p>
          <a:p>
            <a:r>
              <a:rPr lang="es-AR" sz="3300" dirty="0" smtClean="0">
                <a:latin typeface="+mn-lt"/>
                <a:cs typeface="+mn-cs"/>
              </a:rPr>
              <a:t>6. Inseguridad en la situación laboral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88832" cy="1219200"/>
          </a:xfrm>
        </p:spPr>
        <p:txBody>
          <a:bodyPr>
            <a:noAutofit/>
          </a:bodyPr>
          <a:lstStyle/>
          <a:p>
            <a:pPr algn="just"/>
            <a:r>
              <a:rPr lang="es-ES_trad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intervinientes y comportamientos derivados de los RPST que provocan patologías y traumatismos</a:t>
            </a:r>
            <a:endParaRPr lang="es-A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2132856"/>
            <a:ext cx="8460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1.- El Estrés Laboral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2.- Hostigamiento, </a:t>
            </a:r>
            <a:r>
              <a:rPr lang="es-ES_tradnl" sz="32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, acoso  moral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3.- </a:t>
            </a:r>
            <a:r>
              <a:rPr lang="es-ES_tradnl" sz="3200" dirty="0" err="1" smtClean="0">
                <a:latin typeface="Times New Roman" pitchFamily="18" charset="0"/>
                <a:cs typeface="Times New Roman" pitchFamily="18" charset="0"/>
              </a:rPr>
              <a:t>Burnout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4.- La violencia (física y verbal) en el trabajo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5.- Acoso sexual en el trabajo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6.- Adicción al trabajo (</a:t>
            </a:r>
            <a:r>
              <a:rPr lang="es-ES_tradnl" sz="3200" dirty="0" err="1" smtClean="0">
                <a:latin typeface="Times New Roman" pitchFamily="18" charset="0"/>
                <a:cs typeface="Times New Roman" pitchFamily="18" charset="0"/>
              </a:rPr>
              <a:t>workaholism</a:t>
            </a:r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200" dirty="0" smtClean="0">
                <a:latin typeface="Times New Roman" pitchFamily="18" charset="0"/>
                <a:cs typeface="Times New Roman" pitchFamily="18" charset="0"/>
              </a:rPr>
              <a:t>7.- Consumo adictivo de drogas y de alcohol</a:t>
            </a:r>
            <a:endParaRPr lang="es-A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s-A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00800" cy="1219200"/>
          </a:xfrm>
        </p:spPr>
        <p:txBody>
          <a:bodyPr>
            <a:noAutofit/>
          </a:bodyPr>
          <a:lstStyle/>
          <a:p>
            <a:pPr algn="just"/>
            <a:r>
              <a:rPr lang="es-ES_trad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Patologías y traumas provocadas por los factores de RPST según estudios epidemiológicos.</a:t>
            </a:r>
            <a:endParaRPr lang="es-A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8" y="1772816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>
                <a:latin typeface="Times New Roman" pitchFamily="18" charset="0"/>
                <a:cs typeface="Times New Roman" pitchFamily="18" charset="0"/>
              </a:rPr>
              <a:t>1.-Algunos impactos directos sobre el cuerpo humano 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accidentes de trabajo y enfermedades profesionales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trastornos musculo esqueléticos (TMS)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trastornos respiratorios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patología de sobrecarga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hipertensión arterial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enfermedades cardiovasculares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enfermedades </a:t>
            </a:r>
            <a:r>
              <a:rPr lang="es-ES_tradnl" dirty="0" err="1" smtClean="0">
                <a:latin typeface="Times New Roman" pitchFamily="18" charset="0"/>
                <a:cs typeface="Times New Roman" pitchFamily="18" charset="0"/>
              </a:rPr>
              <a:t>cerebrovasculares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  <a:tabLst>
                <a:tab pos="544513" algn="l"/>
              </a:tabLst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úlceras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b="1" dirty="0" smtClean="0">
                <a:latin typeface="Times New Roman" pitchFamily="18" charset="0"/>
                <a:cs typeface="Times New Roman" pitchFamily="18" charset="0"/>
              </a:rPr>
              <a:t>2.-Patologías psíquicas de origen laboral</a:t>
            </a:r>
            <a:endParaRPr lang="es-AR" b="1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perturbaciones del humor (ansiedad generalizada y depresiones)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trastornos postraumáticos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trastornos de adaptación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err="1" smtClean="0">
                <a:latin typeface="Times New Roman" pitchFamily="18" charset="0"/>
                <a:cs typeface="Times New Roman" pitchFamily="18" charset="0"/>
              </a:rPr>
              <a:t>karoshi</a:t>
            </a: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 o muerte súbita en el lugar de trabajo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suicidios o intentos de suicidio</a:t>
            </a: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marL="631825">
              <a:buFont typeface="Arial" pitchFamily="34" charset="0"/>
              <a:buChar char="•"/>
            </a:pPr>
            <a:r>
              <a:rPr lang="es-ES_tradnl" dirty="0" smtClean="0">
                <a:latin typeface="Times New Roman" pitchFamily="18" charset="0"/>
                <a:cs typeface="Times New Roman" pitchFamily="18" charset="0"/>
              </a:rPr>
              <a:t>psicopatología del desempleo y de la precariedad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6768752" cy="1219200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Consecuencias de la falta de prevención en cuanto a los RPST.</a:t>
            </a:r>
            <a:endParaRPr lang="es-A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3528" y="2060848"/>
            <a:ext cx="8460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La salud de las personas y repercusiones sobre familiares</a:t>
            </a:r>
            <a:endParaRPr lang="es-A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El sufrimiento en el trabajo</a:t>
            </a:r>
            <a:endParaRPr lang="es-A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El funcionamiento y la eficacia de la organización 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(signos: ausentismo prolongado, pedidos de cambio de lugar de trabajo, rotación acelerada, conflictos interpersonales, quejas y reclamos de docentes, no docentes, alumnos, etc.)</a:t>
            </a:r>
            <a:endParaRPr lang="es-A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Los costos para el sistema de salud, las obras sociales y el sistema de seguridad social</a:t>
            </a:r>
            <a:endParaRPr lang="es-A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s-A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267744" y="2636912"/>
            <a:ext cx="5112568" cy="2121024"/>
          </a:xfrm>
        </p:spPr>
        <p:txBody>
          <a:bodyPr>
            <a:normAutofit/>
          </a:bodyPr>
          <a:lstStyle/>
          <a:p>
            <a:pPr indent="-11113" fontAlgn="auto">
              <a:spcAft>
                <a:spcPts val="0"/>
              </a:spcAft>
              <a:defRPr/>
            </a:pPr>
            <a:r>
              <a:rPr lang="es-AR" sz="3600" dirty="0" smtClean="0">
                <a:latin typeface="Times New Roman" pitchFamily="18" charset="0"/>
                <a:cs typeface="Times New Roman" pitchFamily="18" charset="0"/>
              </a:rPr>
              <a:t>Prevención primaria</a:t>
            </a:r>
          </a:p>
          <a:p>
            <a:pPr indent="-11113" fontAlgn="auto">
              <a:spcAft>
                <a:spcPts val="0"/>
              </a:spcAft>
              <a:defRPr/>
            </a:pPr>
            <a:r>
              <a:rPr lang="es-AR" sz="3600" dirty="0" smtClean="0">
                <a:latin typeface="Times New Roman" pitchFamily="18" charset="0"/>
                <a:cs typeface="Times New Roman" pitchFamily="18" charset="0"/>
              </a:rPr>
              <a:t>Prevención secundaria</a:t>
            </a:r>
          </a:p>
          <a:p>
            <a:pPr indent="-11113" fontAlgn="auto">
              <a:spcAft>
                <a:spcPts val="0"/>
              </a:spcAft>
              <a:defRPr/>
            </a:pPr>
            <a:r>
              <a:rPr lang="es-AR" sz="3600" dirty="0" smtClean="0">
                <a:latin typeface="Times New Roman" pitchFamily="18" charset="0"/>
                <a:cs typeface="Times New Roman" pitchFamily="18" charset="0"/>
              </a:rPr>
              <a:t>Prevención terciaria</a:t>
            </a:r>
          </a:p>
          <a:p>
            <a:pPr indent="-11113" fontAlgn="auto">
              <a:spcAft>
                <a:spcPts val="0"/>
              </a:spcAft>
              <a:buNone/>
              <a:defRPr/>
            </a:pPr>
            <a:endParaRPr lang="es-AR" sz="3600" dirty="0" smtClean="0">
              <a:solidFill>
                <a:srgbClr val="FF0000"/>
              </a:solidFill>
            </a:endParaRPr>
          </a:p>
          <a:p>
            <a:pPr indent="-11113" fontAlgn="auto">
              <a:spcAft>
                <a:spcPts val="0"/>
              </a:spcAft>
              <a:buNone/>
              <a:defRPr/>
            </a:pPr>
            <a:endParaRPr lang="es-AR" sz="3600" dirty="0" smtClean="0">
              <a:solidFill>
                <a:srgbClr val="FF0000"/>
              </a:solidFill>
            </a:endParaRPr>
          </a:p>
          <a:p>
            <a:pPr indent="-11113" fontAlgn="auto">
              <a:spcAft>
                <a:spcPts val="0"/>
              </a:spcAft>
              <a:buNone/>
              <a:defRPr/>
            </a:pPr>
            <a:endParaRPr lang="es-A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548680"/>
            <a:ext cx="889248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A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331913" y="2349500"/>
            <a:ext cx="69850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6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Vivaldi" pitchFamily="66" charset="0"/>
                <a:cs typeface="+mn-cs"/>
              </a:rPr>
              <a:t>Gracias por su atención!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107950" y="6381750"/>
            <a:ext cx="80645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764704"/>
            <a:ext cx="8305800" cy="491024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sz="5400" dirty="0" smtClean="0">
                <a:solidFill>
                  <a:schemeClr val="tx1"/>
                </a:solidFill>
              </a:rPr>
              <a:t>Universidad Nacional del Nordeste</a:t>
            </a:r>
            <a:r>
              <a:rPr lang="es-AR" dirty="0" smtClean="0">
                <a:solidFill>
                  <a:schemeClr val="tx1"/>
                </a:solidFill>
              </a:rPr>
              <a:t> </a:t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sz="3200" dirty="0" smtClean="0">
                <a:solidFill>
                  <a:schemeClr val="tx1"/>
                </a:solidFill>
              </a:rPr>
              <a:t>ASPECTOS GENERALES DE LOS RIESGOS PSICOSOCIALES EN EL TRABAJO</a:t>
            </a: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107950" y="6381750"/>
            <a:ext cx="80645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24936" cy="1219200"/>
          </a:xfr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A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Ubicación</a:t>
            </a:r>
            <a:endParaRPr lang="es-A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270892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El presente trabajo se enmarca en el eje 1 – La prevención de riesgos universitaria, 1.2 Las respuestas universitarias (académica,</a:t>
            </a:r>
          </a:p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investigación y extensión) a la prevención de riesgos. </a:t>
            </a:r>
            <a:endParaRPr lang="es-AR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1219200"/>
          </a:xfr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A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investigación</a:t>
            </a:r>
            <a:endParaRPr lang="es-A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177281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2" indent="631825" algn="just"/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“Riesgos psicosociales en el trabajo. Nuevas dimensiones de las condiciones y medio ambiente del trabajo, percepción de los trabajadores, e impacto en las empresas y organizaciones.” </a:t>
            </a:r>
          </a:p>
          <a:p>
            <a:pPr marL="87313" lvl="2" indent="631825"/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Res. C.S. 678/13. Período:01/01/2014-31/12/2017.Código del proyecto en la UNNE: M003-2013</a:t>
            </a:r>
            <a:endParaRPr lang="es-AR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476672"/>
            <a:ext cx="8424936" cy="1219200"/>
          </a:xfrm>
        </p:spPr>
        <p:txBody>
          <a:bodyPr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A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</a:t>
            </a:r>
            <a:endParaRPr lang="es-A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1772816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/>
              <a:t>Director: NEFFA, Julio César. </a:t>
            </a: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/>
              <a:t>Codirector: CESANA BERNASCONI, Mónica Inés</a:t>
            </a: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CORVALÁN, Rubén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 : </a:t>
            </a:r>
            <a:r>
              <a:rPr lang="es-AR" sz="2000" dirty="0" smtClean="0"/>
              <a:t>SANABRIA, Norberto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CERDÁN, Romina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NAGGI, Silvia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 </a:t>
            </a:r>
            <a:r>
              <a:rPr lang="es-AR" sz="2000" dirty="0" smtClean="0"/>
              <a:t>BAEZ, Lilia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OJEDA, Valeria Patricia</a:t>
            </a: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RONCO, Sandra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CASARO, María Marta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LAC PRUGENT, Nora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AMARILLA, Alicia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Docente – Investigador: </a:t>
            </a:r>
            <a:r>
              <a:rPr lang="es-AR" sz="2000" dirty="0" smtClean="0"/>
              <a:t>ZACARÍA, Ricardo</a:t>
            </a:r>
          </a:p>
          <a:p>
            <a:pPr marL="87313" lvl="2" indent="631825" algn="just">
              <a:buFont typeface="Arial" pitchFamily="34" charset="0"/>
              <a:buChar char="•"/>
            </a:pPr>
            <a:r>
              <a:rPr lang="es-ES_tradnl" sz="2000" dirty="0" smtClean="0"/>
              <a:t>+ Numerosos encuestadores voluntarios. </a:t>
            </a:r>
            <a:endParaRPr lang="es-AR" sz="2000" dirty="0" smtClean="0"/>
          </a:p>
          <a:p>
            <a:pPr marL="87313" lvl="2" indent="631825" algn="just">
              <a:buFont typeface="Arial" pitchFamily="34" charset="0"/>
              <a:buChar char="•"/>
            </a:pP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lvl="2" indent="631825" algn="just">
              <a:buFont typeface="Arial" pitchFamily="34" charset="0"/>
              <a:buChar char="•"/>
            </a:pP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</a:t>
            </a:r>
            <a:endParaRPr lang="es-A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angular"/>
          <p:cNvCxnSpPr/>
          <p:nvPr/>
        </p:nvCxnSpPr>
        <p:spPr>
          <a:xfrm rot="5400000">
            <a:off x="5652294" y="4148931"/>
            <a:ext cx="215900" cy="71438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18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AR" dirty="0" smtClean="0"/>
          </a:p>
          <a:p>
            <a:pPr indent="-1111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3600" dirty="0" smtClean="0"/>
              <a:t>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“Los riesgos para la salud mental, física y social generados por las condiciones de empleo y los factores organizacionales y relacionales susceptibles de interactuar con el funcionamiento mental, con impactos sobre la organización o empresa donde estos se desempeñan”. (</a:t>
            </a:r>
            <a:r>
              <a:rPr lang="es-ES" sz="3600" dirty="0" err="1" smtClean="0">
                <a:latin typeface="Times New Roman" pitchFamily="18" charset="0"/>
                <a:cs typeface="Times New Roman" pitchFamily="18" charset="0"/>
              </a:rPr>
              <a:t>Coutrot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, T; 2013)</a:t>
            </a:r>
            <a:endParaRPr lang="es-AR" sz="3600" dirty="0">
              <a:solidFill>
                <a:srgbClr val="1D8A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07950" y="6381750"/>
            <a:ext cx="80645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2985120"/>
          </a:xfrm>
        </p:spPr>
        <p:txBody>
          <a:bodyPr/>
          <a:lstStyle/>
          <a:p>
            <a:pPr indent="-3175" algn="just">
              <a:buNone/>
            </a:pPr>
            <a:r>
              <a:rPr lang="es-ES" dirty="0" smtClean="0"/>
              <a:t>		</a:t>
            </a:r>
            <a:r>
              <a:rPr lang="es-AR" sz="3200" dirty="0" smtClean="0">
                <a:latin typeface="Times New Roman" pitchFamily="18" charset="0"/>
                <a:cs typeface="Times New Roman" pitchFamily="18" charset="0"/>
              </a:rPr>
              <a:t>El trabajo puede ser un constructor de salud y de equilibrio, o,  por el contrario, constituirse en un factor restrictivo para el desarrollo de las personas que trabajan, con efectos patológicos y desestabilizadores para la salud.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7488832" cy="172325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Procesos de Trabajo. Contenido y Organización del Trabajo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43608" y="2492896"/>
            <a:ext cx="7128792" cy="2481064"/>
          </a:xfrm>
        </p:spPr>
        <p:txBody>
          <a:bodyPr>
            <a:normAutofit fontScale="92500" lnSpcReduction="10000"/>
          </a:bodyPr>
          <a:lstStyle/>
          <a:p>
            <a:pPr indent="-11113" algn="just" fontAlgn="auto">
              <a:spcAft>
                <a:spcPts val="0"/>
              </a:spcAft>
              <a:buNone/>
              <a:defRPr/>
            </a:pPr>
            <a:r>
              <a:rPr lang="es-AR" sz="3600" dirty="0" smtClean="0">
                <a:latin typeface="Times New Roman" pitchFamily="18" charset="0"/>
                <a:cs typeface="Times New Roman" pitchFamily="18" charset="0"/>
              </a:rPr>
              <a:t>Actualmente aún no se han adoptado políticas para mejorar las Condiciones y Medio Ambiente de Trabajo amenazadas  por los Riesgos </a:t>
            </a:r>
            <a:r>
              <a:rPr lang="es-AR" sz="3600" dirty="0" err="1" smtClean="0">
                <a:latin typeface="Times New Roman" pitchFamily="18" charset="0"/>
                <a:cs typeface="Times New Roman" pitchFamily="18" charset="0"/>
              </a:rPr>
              <a:t>Psico</a:t>
            </a:r>
            <a:r>
              <a:rPr lang="es-AR" sz="3600" dirty="0" smtClean="0">
                <a:latin typeface="Times New Roman" pitchFamily="18" charset="0"/>
                <a:cs typeface="Times New Roman" pitchFamily="18" charset="0"/>
              </a:rPr>
              <a:t> Sociales en el Trabajo</a:t>
            </a:r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s-A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152400"/>
            <a:ext cx="889248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 actual</a:t>
            </a:r>
            <a:endParaRPr lang="es-A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365104"/>
          </a:xfrm>
        </p:spPr>
        <p:txBody>
          <a:bodyPr>
            <a:normAutofit fontScale="25000" lnSpcReduction="20000"/>
          </a:bodyPr>
          <a:lstStyle/>
          <a:p>
            <a:pPr marL="11113" indent="-11113"/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El contenido y la organización del proceso de trabajo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/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La evolución de la relación salarial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/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Las condiciones y medio ambiente de trabajo de la organización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533400">
              <a:buNone/>
            </a:pPr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	-Los riesgos del medio ambiente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533400">
              <a:buNone/>
            </a:pPr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	-Los factores técnicos y organizacionales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/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Los cambios en el contexto económico y social.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/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Las capacidades de resistencia y adaptación de los trabajadores a los riesgos.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11113" indent="-11113">
              <a:buNone/>
            </a:pPr>
            <a:r>
              <a:rPr lang="es-ES_tradnl" sz="11200" b="1" i="1" dirty="0" smtClean="0">
                <a:latin typeface="Times New Roman" pitchFamily="18" charset="0"/>
                <a:cs typeface="Times New Roman" pitchFamily="18" charset="0"/>
              </a:rPr>
              <a:t>Las características de la personalidad no son la causa principal</a:t>
            </a:r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_tradnl" sz="1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s-AR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152400"/>
            <a:ext cx="889248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origen del problema</a:t>
            </a:r>
            <a:endParaRPr lang="es-A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188913"/>
            <a:ext cx="7810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0"/>
            <a:tileRect/>
          </a:gra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1153</TotalTime>
  <Words>636</Words>
  <Application>Microsoft Office PowerPoint</Application>
  <PresentationFormat>Presentación en pantalla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Papel</vt:lpstr>
      <vt:lpstr>Diapositiva 1</vt:lpstr>
      <vt:lpstr>Universidad Nacional del Nordeste   ASPECTOS GENERALES DE LOS RIESGOS PSICOSOCIALES EN EL TRABAJO </vt:lpstr>
      <vt:lpstr>Ubicación</vt:lpstr>
      <vt:lpstr>Proyecto de investigación</vt:lpstr>
      <vt:lpstr>Integrantes</vt:lpstr>
      <vt:lpstr>Definición</vt:lpstr>
      <vt:lpstr>Procesos de Trabajo. Contenido y Organización del Trabajo</vt:lpstr>
      <vt:lpstr>Situación actual</vt:lpstr>
      <vt:lpstr>El origen del problema</vt:lpstr>
      <vt:lpstr>Los Modelos teóricos mas utilizados</vt:lpstr>
      <vt:lpstr>Factores desencadenantes de los RPST</vt:lpstr>
      <vt:lpstr>Variables intervinientes y comportamientos derivados de los RPST que provocan patologías y traumatismos</vt:lpstr>
      <vt:lpstr>Patologías y traumas provocadas por los factores de RPST según estudios epidemiológicos.</vt:lpstr>
      <vt:lpstr>Consecuencias de la falta de prevención en cuanto a los RPST.</vt:lpstr>
      <vt:lpstr>Conclusiones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 V</dc:title>
  <dc:creator>Usuario</dc:creator>
  <cp:lastModifiedBy>Usuario</cp:lastModifiedBy>
  <cp:revision>80</cp:revision>
  <dcterms:created xsi:type="dcterms:W3CDTF">2013-06-04T01:49:02Z</dcterms:created>
  <dcterms:modified xsi:type="dcterms:W3CDTF">2014-10-13T23:58:39Z</dcterms:modified>
</cp:coreProperties>
</file>